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68" r:id="rId3"/>
    <p:sldId id="270" r:id="rId4"/>
    <p:sldId id="376" r:id="rId5"/>
    <p:sldId id="374" r:id="rId6"/>
    <p:sldId id="377" r:id="rId7"/>
    <p:sldId id="378" r:id="rId8"/>
    <p:sldId id="379" r:id="rId9"/>
    <p:sldId id="372" r:id="rId10"/>
    <p:sldId id="375" r:id="rId11"/>
    <p:sldId id="26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  <a:srgbClr val="00B050"/>
    <a:srgbClr val="EFF8E6"/>
    <a:srgbClr val="FFFFFF"/>
    <a:srgbClr val="619428"/>
    <a:srgbClr val="92D050"/>
    <a:srgbClr val="EDED77"/>
    <a:srgbClr val="BAA7EB"/>
    <a:srgbClr val="69F1FF"/>
    <a:srgbClr val="89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B919F-A56A-62D1-AFC4-DF68FB3BB9D2}" v="47" dt="2024-05-01T09:25:02.939"/>
    <p1510:client id="{B27A60A3-7CD4-2DDD-0CA1-69206DEC3C31}" v="79" dt="2024-04-30T11:38:02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1457" autoAdjust="0"/>
  </p:normalViewPr>
  <p:slideViewPr>
    <p:cSldViewPr snapToGrid="0">
      <p:cViewPr varScale="1">
        <p:scale>
          <a:sx n="115" d="100"/>
          <a:sy n="115" d="100"/>
        </p:scale>
        <p:origin x="315" y="63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198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213163"/>
                </a:solidFill>
              </a:rPr>
              <a:t>Reference</a:t>
            </a:r>
            <a:endParaRPr sz="2000"/>
          </a:p>
          <a:p>
            <a:pPr marL="173736" lvl="0" indent="-10388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2000"/>
          </a:p>
          <a:p>
            <a:pPr marL="173736" lvl="0" indent="-1737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2000"/>
              <a:t>These are the references for this session.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651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dirty="0">
              <a:latin typeface="+mj-lt"/>
            </a:endParaRPr>
          </a:p>
        </p:txBody>
      </p:sp>
      <p:sp>
        <p:nvSpPr>
          <p:cNvPr id="74" name="Google Shape;7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477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25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09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8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55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41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15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 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/>
          <p:nvPr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728FB1-3E06-CD05-A6A7-0E5FF4D24A2F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77533-F023-140D-DDFC-3AD1FE4C6CF1}"/>
              </a:ext>
            </a:extLst>
          </p:cNvPr>
          <p:cNvSpPr txBox="1"/>
          <p:nvPr userDrawn="1"/>
        </p:nvSpPr>
        <p:spPr>
          <a:xfrm>
            <a:off x="175027" y="58760"/>
            <a:ext cx="630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Automated Visiting Card Information Extraction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B0112-60C4-804D-B9E1-6691588BA344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6CA73-707E-5E8B-7586-A7059DBCDFD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12887" y="69353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hyperlink" Target="https://edunetfoundationorg-my.sharepoint.com/:v:/g/personal/kbhat_edunetfoundation_org/EebF0QmbVwlOpJZPOcRg1uEBCDG_S5wOX6ZVS_rZ82Iy2A?e=0e2OtQ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icons and circles&#10;&#10;Description automatically generated with medium confidence" id="28" name="Picture 27">
            <a:extLst>
              <a:ext uri="{FF2B5EF4-FFF2-40B4-BE49-F238E27FC236}">
                <a16:creationId xmlns:a16="http://schemas.microsoft.com/office/drawing/2014/main" id="{7FADDCA1-89AB-268B-26FD-1A2E16C36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"/>
          <a:stretch/>
        </p:blipFill>
        <p:spPr>
          <a:xfrm>
            <a:off x="-10160" y="-66567"/>
            <a:ext cx="9208395" cy="517972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6EA7F8-3F27-364C-BC77-66F915A2DD74}"/>
              </a:ext>
            </a:extLst>
          </p:cNvPr>
          <p:cNvSpPr/>
          <p:nvPr/>
        </p:nvSpPr>
        <p:spPr>
          <a:xfrm>
            <a:off x="-10160" y="-69867"/>
            <a:ext cx="9215120" cy="5224236"/>
          </a:xfrm>
          <a:prstGeom prst="rect">
            <a:avLst/>
          </a:prstGeom>
          <a:solidFill>
            <a:srgbClr val="00206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46" name="Google Shape;61;p13"/>
          <p:cNvSpPr/>
          <p:nvPr/>
        </p:nvSpPr>
        <p:spPr>
          <a:xfrm>
            <a:off x="1122744" y="676231"/>
            <a:ext cx="6898511" cy="3102015"/>
          </a:xfrm>
          <a:prstGeom prst="roundRect">
            <a:avLst>
              <a:gd fmla="val 8142" name="adj"/>
            </a:avLst>
          </a:prstGeom>
          <a:solidFill>
            <a:srgbClr val="E5EEFF"/>
          </a:solidFill>
          <a:ln cap="flat" cmpd="sng" w="25400">
            <a:solidFill>
              <a:srgbClr val="9BDBFB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62;p13"/>
          <p:cNvGrpSpPr/>
          <p:nvPr/>
        </p:nvGrpSpPr>
        <p:grpSpPr>
          <a:xfrm>
            <a:off x="1567263" y="1169920"/>
            <a:ext cx="6047412" cy="601034"/>
            <a:chOff x="1567263" y="1495382"/>
            <a:chExt cx="6047412" cy="601034"/>
          </a:xfrm>
        </p:grpSpPr>
        <p:pic>
          <p:nvPicPr>
            <p:cNvPr descr="A close up of a sign&#10;&#10;Description automatically generated" id="48" name="Google Shape;63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64;p13"/>
            <p:cNvPicPr preferRelativeResize="0"/>
            <p:nvPr/>
          </p:nvPicPr>
          <p:blipFill rotWithShape="1">
            <a:blip r:embed="rId5">
              <a:alphaModFix/>
            </a:blip>
            <a:srcRect t="40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" name="Google Shape;65;p13"/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type="none" w="sm"/>
              <a:tailEnd len="sm" type="none" w="sm"/>
            </a:ln>
          </p:spPr>
        </p:cxnSp>
        <p:cxnSp>
          <p:nvCxnSpPr>
            <p:cNvPr id="51" name="Google Shape;66;p13"/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type="none" w="sm"/>
              <a:tailEnd len="sm" type="none" w="sm"/>
            </a:ln>
          </p:spPr>
        </p:cxnSp>
        <p:pic>
          <p:nvPicPr>
            <p:cNvPr id="52" name="Google Shape;67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" name="Google Shape;68;p13"/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type="none" w="sm"/>
              <a:tailEnd len="sm" type="none" w="sm"/>
            </a:ln>
          </p:spPr>
        </p:cxnSp>
        <p:pic>
          <p:nvPicPr>
            <p:cNvPr descr="A blue and black text&#10;&#10;Description automatically generated" id="54" name="Google Shape;69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70;p13"/>
          <p:cNvSpPr txBox="1"/>
          <p:nvPr/>
        </p:nvSpPr>
        <p:spPr>
          <a:xfrm>
            <a:off x="1189771" y="3917944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i="0" lang="en-US" strike="noStrike" sz="12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82B3DC0-82F6-87DC-54C8-D8C3C49C5C6B}"/>
              </a:ext>
            </a:extLst>
          </p:cNvPr>
          <p:cNvSpPr/>
          <p:nvPr/>
        </p:nvSpPr>
        <p:spPr>
          <a:xfrm>
            <a:off x="1642825" y="2330178"/>
            <a:ext cx="5858351" cy="115462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b="1" dirty="0" lang="en-US" sz="2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6DA914-1556-09EF-5DDB-1F84E0AE4DDA}"/>
              </a:ext>
            </a:extLst>
          </p:cNvPr>
          <p:cNvSpPr txBox="1"/>
          <p:nvPr/>
        </p:nvSpPr>
        <p:spPr>
          <a:xfrm>
            <a:off x="6014503" y="4231479"/>
            <a:ext cx="1791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b="0" cap="none" dirty="0" i="0" lang="en-US" strike="noStrike" sz="11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Karan Bhat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42C642-8663-AE62-574D-03DF88CAB3C4}"/>
              </a:ext>
            </a:extLst>
          </p:cNvPr>
          <p:cNvSpPr txBox="1"/>
          <p:nvPr/>
        </p:nvSpPr>
        <p:spPr>
          <a:xfrm>
            <a:off x="1200126" y="4231479"/>
            <a:ext cx="155423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b="0" cap="none" dirty="0" i="0" lang="en-US" strike="noStrike" sz="11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 Shivam </a:t>
            </a:r>
            <a:r>
              <a:rPr b="0" cap="none" dirty="0" err="1" i="0" lang="en-US" strike="noStrike" sz="11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Deoliya</a:t>
            </a:r>
            <a:endParaRPr b="0" cap="none" dirty="0" i="0" lang="en-US" strike="noStrike" sz="1100" u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200"/>
              </a:spcAft>
            </a:pPr>
            <a:r>
              <a:rPr b="0" cap="none" dirty="0" i="0" lang="en-US" strike="noStrike" sz="11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dirty="0" lang="en-US" sz="1100">
                <a:solidFill>
                  <a:schemeClr val="bg1"/>
                </a:solidFill>
              </a:rPr>
              <a:t>Pranjal Sharma</a:t>
            </a:r>
            <a:endParaRPr b="0" cap="none" dirty="0" i="0" lang="en-US" strike="noStrike" sz="1100" u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CB07F2-2284-08E3-FBA7-598E55A18D8B}"/>
              </a:ext>
            </a:extLst>
          </p:cNvPr>
          <p:cNvCxnSpPr>
            <a:cxnSpLocks/>
          </p:cNvCxnSpPr>
          <p:nvPr/>
        </p:nvCxnSpPr>
        <p:spPr>
          <a:xfrm>
            <a:off x="1286359" y="4194903"/>
            <a:ext cx="3866827" cy="0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8B1E2C5-4E05-55A9-80A5-7E523BD3B6B5}"/>
              </a:ext>
            </a:extLst>
          </p:cNvPr>
          <p:cNvCxnSpPr>
            <a:cxnSpLocks/>
          </p:cNvCxnSpPr>
          <p:nvPr/>
        </p:nvCxnSpPr>
        <p:spPr>
          <a:xfrm>
            <a:off x="6066122" y="4194903"/>
            <a:ext cx="1791519" cy="0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Google Shape;70;p13">
            <a:extLst>
              <a:ext uri="{FF2B5EF4-FFF2-40B4-BE49-F238E27FC236}">
                <a16:creationId xmlns:a16="http://schemas.microsoft.com/office/drawing/2014/main" id="{B176FC78-507D-9B48-3159-EAB7EDAAF264}"/>
              </a:ext>
            </a:extLst>
          </p:cNvPr>
          <p:cNvSpPr txBox="1"/>
          <p:nvPr/>
        </p:nvSpPr>
        <p:spPr>
          <a:xfrm>
            <a:off x="5979817" y="3899656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i="0" lang="en-US" strike="noStrike" sz="1200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ED96A-43E2-FEBC-956C-AD2D8EFD9D11}"/>
              </a:ext>
            </a:extLst>
          </p:cNvPr>
          <p:cNvSpPr txBox="1"/>
          <p:nvPr/>
        </p:nvSpPr>
        <p:spPr>
          <a:xfrm>
            <a:off x="2870405" y="2523294"/>
            <a:ext cx="3403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b="1" dirty="0" lang="en-US" sz="2000">
                <a:solidFill>
                  <a:schemeClr val="bg1"/>
                </a:solidFill>
              </a:rPr>
              <a:t>Automated Visiting Card Information Extraction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dirty="0" lang="en-U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id="6" name="Google Shape;134;p23">
            <a:extLst>
              <a:ext uri="{FF2B5EF4-FFF2-40B4-BE49-F238E27FC236}">
                <a16:creationId xmlns:a16="http://schemas.microsoft.com/office/drawing/2014/main" id="{A3D1B1B0-9DB2-58B4-39C9-D99E28CA4121}"/>
              </a:ext>
            </a:extLst>
          </p:cNvPr>
          <p:cNvSpPr txBox="1"/>
          <p:nvPr/>
        </p:nvSpPr>
        <p:spPr>
          <a:xfrm>
            <a:off x="131949" y="1142768"/>
            <a:ext cx="4440051" cy="254424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Aims to solve challenge of manual transcription of contact Information.</a:t>
            </a: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dirty="0" lang="en-US"/>
              <a:t>Utilize Advance Technologies like OCR.</a:t>
            </a: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friendly interface.</a:t>
            </a: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dirty="0" lang="en-US"/>
              <a:t>Helps to organize information in Digitize &amp; organize manner for the Business professional, Conferences, Administrative Professionals and Event Organizers.</a:t>
            </a: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dirty="0" lang="en-US"/>
              <a:t>Offer potential for future expansion. </a:t>
            </a:r>
            <a:endParaRPr cap="none" dirty="0" i="0" lang="en-US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n and papers with check marks&#10;&#10;Description automatically generated" id="2" name="Picture 1">
            <a:extLst>
              <a:ext uri="{FF2B5EF4-FFF2-40B4-BE49-F238E27FC236}">
                <a16:creationId xmlns:a16="http://schemas.microsoft.com/office/drawing/2014/main" id="{E0634758-3B91-5E74-C41B-F9BE39F11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 r="7" t="17"/>
          <a:stretch/>
        </p:blipFill>
        <p:spPr>
          <a:xfrm>
            <a:off x="4828518" y="1359880"/>
            <a:ext cx="4096826" cy="28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E4206B07-7783-8F1A-99D4-92D9AA17DBE3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5187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08A5F0-80A9-BB74-F9F2-27C1D333E722}"/>
              </a:ext>
            </a:extLst>
          </p:cNvPr>
          <p:cNvSpPr txBox="1"/>
          <p:nvPr/>
        </p:nvSpPr>
        <p:spPr>
          <a:xfrm>
            <a:off x="900292" y="2304205"/>
            <a:ext cx="733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Disclaimer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content is curated from online/offline resources and used for educational purpose only</a:t>
            </a:r>
          </a:p>
        </p:txBody>
      </p:sp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151538" y="691743"/>
            <a:ext cx="172415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Course Outline</a:t>
            </a:r>
            <a:endParaRPr lang="en-US"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48799" y="1137937"/>
            <a:ext cx="4423202" cy="263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</a:pPr>
            <a:endParaRPr lang="en-US" dirty="0"/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3355" indent="-173355"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Requirement </a:t>
            </a:r>
            <a:endParaRPr lang="en-US"/>
          </a:p>
          <a:p>
            <a:pPr marL="173355" indent="-173355"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dirty="0"/>
              <a:t>System Architecture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3355" indent="-173355"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dirty="0"/>
              <a:t>Demo Video</a:t>
            </a: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73355" marR="0" lvl="0" indent="-173355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0A238-925D-72C4-C433-A86B8ECCA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53" y="1106931"/>
            <a:ext cx="3194940" cy="31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7090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dirty="0" lang="en-U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dirty="0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988F4-DFF8-F8B8-8989-496DC2D004CB}"/>
              </a:ext>
            </a:extLst>
          </p:cNvPr>
          <p:cNvSpPr txBox="1"/>
          <p:nvPr/>
        </p:nvSpPr>
        <p:spPr>
          <a:xfrm>
            <a:off x="158267" y="1152016"/>
            <a:ext cx="4413733" cy="159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indent="-285750" lvl="0" marL="285750" marR="0" rtl="0"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dirty="0" lang="en-US"/>
              <a:t>Long Physical forms for the registration. </a:t>
            </a:r>
          </a:p>
          <a:p>
            <a:pPr algn="l" indent="-285750" lvl="0" marL="285750" marR="0" rtl="0"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dirty="0" lang="en-US"/>
              <a:t>Highly Prone to Inaccuracy and very time inefficient.</a:t>
            </a:r>
          </a:p>
          <a:p>
            <a:pPr algn="l" indent="-285750" lvl="0" marL="285750" marR="0" rtl="0"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 in handling Cards Information specially for Business Professionals, Startup founder, Event Organizers.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B20133-331D-92A0-F6D9-3AB98C7DE367}"/>
              </a:ext>
            </a:extLst>
          </p:cNvPr>
          <p:cNvGrpSpPr/>
          <p:nvPr/>
        </p:nvGrpSpPr>
        <p:grpSpPr>
          <a:xfrm>
            <a:off x="5002196" y="1170806"/>
            <a:ext cx="3760804" cy="3119841"/>
            <a:chOff x="4578211" y="760307"/>
            <a:chExt cx="4510006" cy="3741355"/>
          </a:xfrm>
        </p:grpSpPr>
        <p:pic>
          <p:nvPicPr>
            <p:cNvPr descr="A purple question mark with gears&#10;&#10;Description automatically generated" id="4" name="Picture 3">
              <a:extLst>
                <a:ext uri="{FF2B5EF4-FFF2-40B4-BE49-F238E27FC236}">
                  <a16:creationId xmlns:a16="http://schemas.microsoft.com/office/drawing/2014/main" id="{06B2691F-1E65-41EA-24E0-87A26E7F5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567" l="11111" r="10940" t="10028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descr="Businessman with clipboard" id="5" name="Picture 4">
              <a:extLst>
                <a:ext uri="{FF2B5EF4-FFF2-40B4-BE49-F238E27FC236}">
                  <a16:creationId xmlns:a16="http://schemas.microsoft.com/office/drawing/2014/main" id="{AC47F050-9668-CD3E-3BE5-4D13C72A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25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300299-02F3-946C-29E0-1703611F7DAF}"/>
              </a:ext>
            </a:extLst>
          </p:cNvPr>
          <p:cNvGrpSpPr/>
          <p:nvPr/>
        </p:nvGrpSpPr>
        <p:grpSpPr>
          <a:xfrm>
            <a:off x="4777873" y="1047750"/>
            <a:ext cx="4061859" cy="2702983"/>
            <a:chOff x="5586259" y="1047750"/>
            <a:chExt cx="3422806" cy="2277722"/>
          </a:xfrm>
        </p:grpSpPr>
        <p:pic>
          <p:nvPicPr>
            <p:cNvPr id="8" name="Picture 2" descr="How to Write the Perfect Web Design Proposal - Bidsketch">
              <a:extLst>
                <a:ext uri="{FF2B5EF4-FFF2-40B4-BE49-F238E27FC236}">
                  <a16:creationId xmlns:a16="http://schemas.microsoft.com/office/drawing/2014/main" id="{9AC0CF54-27B1-D9F7-A42B-2F5F8A133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6259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5339F0-8313-76B7-C884-612F96D331DE}"/>
                </a:ext>
              </a:extLst>
            </p:cNvPr>
            <p:cNvCxnSpPr/>
            <p:nvPr/>
          </p:nvCxnSpPr>
          <p:spPr>
            <a:xfrm>
              <a:off x="5586259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B68B36-F544-684B-9D27-2B1388602A69}"/>
                </a:ext>
              </a:extLst>
            </p:cNvPr>
            <p:cNvCxnSpPr/>
            <p:nvPr/>
          </p:nvCxnSpPr>
          <p:spPr>
            <a:xfrm>
              <a:off x="9009065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AC736572-D1A2-16C4-BAF0-C68F90D6D323}"/>
              </a:ext>
            </a:extLst>
          </p:cNvPr>
          <p:cNvSpPr txBox="1"/>
          <p:nvPr/>
        </p:nvSpPr>
        <p:spPr>
          <a:xfrm>
            <a:off x="131949" y="1142768"/>
            <a:ext cx="4440051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 image processing for clarity.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OCR for text extraction.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 extracted data for accuracy.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user-friendly interface.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with databases.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error handling.</a:t>
            </a:r>
          </a:p>
        </p:txBody>
      </p:sp>
    </p:spTree>
    <p:extLst>
      <p:ext uri="{BB962C8B-B14F-4D97-AF65-F5344CB8AC3E}">
        <p14:creationId xmlns:p14="http://schemas.microsoft.com/office/powerpoint/2010/main" val="3141939402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dirty="0" lang="en-U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Software Requirements</a:t>
            </a:r>
          </a:p>
        </p:txBody>
      </p:sp>
      <p:sp>
        <p:nvSpPr>
          <p:cNvPr id="3" name="Google Shape;134;p23">
            <a:extLst>
              <a:ext uri="{FF2B5EF4-FFF2-40B4-BE49-F238E27FC236}">
                <a16:creationId xmlns:a16="http://schemas.microsoft.com/office/drawing/2014/main" id="{AC736572-D1A2-16C4-BAF0-C68F90D6D323}"/>
              </a:ext>
            </a:extLst>
          </p:cNvPr>
          <p:cNvSpPr txBox="1"/>
          <p:nvPr/>
        </p:nvSpPr>
        <p:spPr>
          <a:xfrm>
            <a:off x="131949" y="1142768"/>
            <a:ext cx="3502791" cy="136443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lstStyle/>
          <a:p>
            <a:pPr algn="l" indent="-173736" lvl="0" marL="173736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b="1"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Language: </a:t>
            </a: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</a:p>
          <a:p>
            <a:pPr algn="l" indent="-173736" lvl="0" marL="173736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b="1" dirty="0" lang="en-US"/>
              <a:t>Operating System: </a:t>
            </a:r>
            <a:r>
              <a:rPr dirty="0" lang="en-US"/>
              <a:t>Windows</a:t>
            </a:r>
          </a:p>
          <a:p>
            <a:pPr algn="l" indent="-173736" lvl="0" marL="173736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b="1"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Front-end: </a:t>
            </a: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cap="none" dirty="0" err="1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Tkinter</a:t>
            </a:r>
            <a:r>
              <a:rPr cap="none" dirty="0" i="0" lang="en-US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Library</a:t>
            </a:r>
          </a:p>
          <a:p>
            <a:pPr algn="l" indent="-173736" lvl="0" marL="173736" marR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charset="0" panose="020B0604020202020204" pitchFamily="34" typeface="Arial"/>
              <a:buChar char="•"/>
            </a:pPr>
            <a:r>
              <a:rPr b="1" dirty="0" lang="en-US"/>
              <a:t>IDE: </a:t>
            </a:r>
            <a:r>
              <a:rPr dirty="0" lang="en-US"/>
              <a:t>PyCharm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E5FDB3-3870-6E74-E4D4-44A42DB51BFB}"/>
              </a:ext>
            </a:extLst>
          </p:cNvPr>
          <p:cNvGrpSpPr/>
          <p:nvPr/>
        </p:nvGrpSpPr>
        <p:grpSpPr>
          <a:xfrm>
            <a:off x="4282440" y="1352550"/>
            <a:ext cx="4737449" cy="2444742"/>
            <a:chOff x="4282440" y="1352550"/>
            <a:chExt cx="4737449" cy="24447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A87EA80-EAD3-6D06-0EBF-50C086F90330}"/>
                </a:ext>
              </a:extLst>
            </p:cNvPr>
            <p:cNvGrpSpPr/>
            <p:nvPr/>
          </p:nvGrpSpPr>
          <p:grpSpPr>
            <a:xfrm>
              <a:off x="4301904" y="1352550"/>
              <a:ext cx="1124010" cy="1124010"/>
              <a:chOff x="4301904" y="1352550"/>
              <a:chExt cx="1124010" cy="1124010"/>
            </a:xfrm>
          </p:grpSpPr>
          <p:pic>
            <p:nvPicPr>
              <p:cNvPr descr="IT12A01: FUNDAMENTALS OF PYTHON PROGRAMMING (SF) (SYNCHRONOUS E-LEARNING) -  NTUC LearningHub" id="1026" name="Picture 2">
                <a:extLst>
                  <a:ext uri="{FF2B5EF4-FFF2-40B4-BE49-F238E27FC236}">
                    <a16:creationId xmlns:a16="http://schemas.microsoft.com/office/drawing/2014/main" id="{74F1BAD9-8DAA-112F-C861-570E1B4E39F7}"/>
                  </a:ext>
                </a:extLst>
              </p:cNvPr>
              <p:cNvPicPr>
                <a:picLocks noChangeArrowheads="1"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90" r="19325"/>
              <a:stretch/>
            </p:blipFill>
            <p:spPr bwMode="auto">
              <a:xfrm>
                <a:off x="4352323" y="1403289"/>
                <a:ext cx="1023173" cy="1022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32D5A0-7BD4-DE69-A397-46B63EA6F545}"/>
                  </a:ext>
                </a:extLst>
              </p:cNvPr>
              <p:cNvSpPr/>
              <p:nvPr/>
            </p:nvSpPr>
            <p:spPr>
              <a:xfrm>
                <a:off x="4301904" y="1352550"/>
                <a:ext cx="1124010" cy="112401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16D0AB-BECE-2E1A-FF02-01CDA1403E7C}"/>
                </a:ext>
              </a:extLst>
            </p:cNvPr>
            <p:cNvSpPr/>
            <p:nvPr/>
          </p:nvSpPr>
          <p:spPr>
            <a:xfrm>
              <a:off x="6694012" y="2666941"/>
              <a:ext cx="1124010" cy="1124010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D014B9F-A363-257E-5ADC-FF3FE70FC42A}"/>
                </a:ext>
              </a:extLst>
            </p:cNvPr>
            <p:cNvGrpSpPr/>
            <p:nvPr/>
          </p:nvGrpSpPr>
          <p:grpSpPr>
            <a:xfrm>
              <a:off x="5484307" y="1352550"/>
              <a:ext cx="1124010" cy="1124010"/>
              <a:chOff x="5484307" y="1352550"/>
              <a:chExt cx="1124010" cy="112401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88CF0B-C6FA-3960-DED4-3DC04D75BB73}"/>
                  </a:ext>
                </a:extLst>
              </p:cNvPr>
              <p:cNvSpPr/>
              <p:nvPr/>
            </p:nvSpPr>
            <p:spPr>
              <a:xfrm>
                <a:off x="5484307" y="1352550"/>
                <a:ext cx="1124010" cy="112401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CE753EA-C880-20CD-576D-EFD7830391D8}"/>
                  </a:ext>
                </a:extLst>
              </p:cNvPr>
              <p:cNvPicPr>
                <a:picLocks noChangeArrowheads="1"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2" l="21" r="91" t="40"/>
              <a:stretch/>
            </p:blipFill>
            <p:spPr bwMode="auto">
              <a:xfrm>
                <a:off x="5556129" y="1570410"/>
                <a:ext cx="996041" cy="688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4E79EA-223D-6EB5-3EDE-C07ED39B82A4}"/>
                </a:ext>
              </a:extLst>
            </p:cNvPr>
            <p:cNvGrpSpPr/>
            <p:nvPr/>
          </p:nvGrpSpPr>
          <p:grpSpPr>
            <a:xfrm>
              <a:off x="6686174" y="1352550"/>
              <a:ext cx="1124010" cy="1124010"/>
              <a:chOff x="6686174" y="1352550"/>
              <a:chExt cx="1124010" cy="112401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EB6E3C-0F82-87C3-B95E-AE61CCA2C9ED}"/>
                  </a:ext>
                </a:extLst>
              </p:cNvPr>
              <p:cNvSpPr/>
              <p:nvPr/>
            </p:nvSpPr>
            <p:spPr>
              <a:xfrm>
                <a:off x="6686174" y="1352550"/>
                <a:ext cx="1124010" cy="112401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pic>
            <p:nvPicPr>
              <p:cNvPr descr="HTML - Wikipedia" id="1030" name="Picture 6">
                <a:extLst>
                  <a:ext uri="{FF2B5EF4-FFF2-40B4-BE49-F238E27FC236}">
                    <a16:creationId xmlns:a16="http://schemas.microsoft.com/office/drawing/2014/main" id="{C58AF6E3-8DF3-99D9-762C-77226B83ED26}"/>
                  </a:ext>
                </a:extLst>
              </p:cNvPr>
              <p:cNvPicPr>
                <a:picLocks noChangeArrowheads="1"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875" y="1615861"/>
                <a:ext cx="736283" cy="736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ADC05-447A-6CA2-30C6-226AABA2AD85}"/>
                </a:ext>
              </a:extLst>
            </p:cNvPr>
            <p:cNvGrpSpPr/>
            <p:nvPr/>
          </p:nvGrpSpPr>
          <p:grpSpPr>
            <a:xfrm>
              <a:off x="7888041" y="1352550"/>
              <a:ext cx="1124010" cy="1124010"/>
              <a:chOff x="7888041" y="1352550"/>
              <a:chExt cx="1124010" cy="112401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076F1A-7C93-29C9-5B23-16FD9B38AA21}"/>
                  </a:ext>
                </a:extLst>
              </p:cNvPr>
              <p:cNvSpPr/>
              <p:nvPr/>
            </p:nvSpPr>
            <p:spPr>
              <a:xfrm>
                <a:off x="7888041" y="1352550"/>
                <a:ext cx="1124010" cy="112401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pic>
            <p:nvPicPr>
              <p:cNvPr descr="CSS logo and symbol, meaning, history, PNG" id="1032" name="Picture 8">
                <a:extLst>
                  <a:ext uri="{FF2B5EF4-FFF2-40B4-BE49-F238E27FC236}">
                    <a16:creationId xmlns:a16="http://schemas.microsoft.com/office/drawing/2014/main" id="{9B856536-579F-ADC5-1271-F76A45BDAE1D}"/>
                  </a:ext>
                </a:extLst>
              </p:cNvPr>
              <p:cNvPicPr>
                <a:picLocks noChangeArrowheads="1"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" r="20"/>
              <a:stretch/>
            </p:blipFill>
            <p:spPr bwMode="auto">
              <a:xfrm>
                <a:off x="8221980" y="1570410"/>
                <a:ext cx="558324" cy="72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23216-EEE2-61A6-9504-E7A9FBCDE15E}"/>
                </a:ext>
              </a:extLst>
            </p:cNvPr>
            <p:cNvSpPr/>
            <p:nvPr/>
          </p:nvSpPr>
          <p:spPr>
            <a:xfrm>
              <a:off x="4282440" y="2673282"/>
              <a:ext cx="1124010" cy="1124010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pic>
          <p:nvPicPr>
            <p:cNvPr descr="Python Tool Review: Using PyCharm for Python Development - and More |  Caktus Group" id="1034" name="Picture 10">
              <a:extLst>
                <a:ext uri="{FF2B5EF4-FFF2-40B4-BE49-F238E27FC236}">
                  <a16:creationId xmlns:a16="http://schemas.microsoft.com/office/drawing/2014/main" id="{1E83C7D3-5E4A-C635-EB6C-D9A6F4E8C306}"/>
                </a:ext>
              </a:extLst>
            </p:cNvPr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663" y="2825239"/>
              <a:ext cx="796971" cy="796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CA6AD3-E2A6-3EE2-9BD8-C3FDF869C529}"/>
                </a:ext>
              </a:extLst>
            </p:cNvPr>
            <p:cNvSpPr/>
            <p:nvPr/>
          </p:nvSpPr>
          <p:spPr>
            <a:xfrm>
              <a:off x="5492145" y="2666941"/>
              <a:ext cx="1124010" cy="1124010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pic>
          <p:nvPicPr>
            <p:cNvPr descr="Visual Studio Code (@code) / X" id="1036" name="Picture 12">
              <a:extLst>
                <a:ext uri="{FF2B5EF4-FFF2-40B4-BE49-F238E27FC236}">
                  <a16:creationId xmlns:a16="http://schemas.microsoft.com/office/drawing/2014/main" id="{F5C7F00E-C20A-789E-BBC5-5C45E37ECD52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" l="81" r="68" t="151"/>
            <a:stretch/>
          </p:blipFill>
          <p:spPr bwMode="auto">
            <a:xfrm>
              <a:off x="6789084" y="2813954"/>
              <a:ext cx="933864" cy="88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Python Tutorial: Streamlit | DataCamp" id="1038" name="Picture 14">
              <a:extLst>
                <a:ext uri="{FF2B5EF4-FFF2-40B4-BE49-F238E27FC236}">
                  <a16:creationId xmlns:a16="http://schemas.microsoft.com/office/drawing/2014/main" id="{8455E109-75D2-2E30-0573-584E187DC546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23" l="10216" r="9183" t="15539"/>
            <a:stretch/>
          </p:blipFill>
          <p:spPr bwMode="auto">
            <a:xfrm>
              <a:off x="4352323" y="2961996"/>
              <a:ext cx="982980" cy="52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6CC8E6-4037-71C7-EA10-C606EA30ACD5}"/>
                </a:ext>
              </a:extLst>
            </p:cNvPr>
            <p:cNvGrpSpPr/>
            <p:nvPr/>
          </p:nvGrpSpPr>
          <p:grpSpPr>
            <a:xfrm>
              <a:off x="7895879" y="2666941"/>
              <a:ext cx="1124010" cy="1124010"/>
              <a:chOff x="7895879" y="2666941"/>
              <a:chExt cx="1124010" cy="11240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0ED61A1-3C34-1325-DF8F-684B32543F6A}"/>
                  </a:ext>
                </a:extLst>
              </p:cNvPr>
              <p:cNvSpPr/>
              <p:nvPr/>
            </p:nvSpPr>
            <p:spPr>
              <a:xfrm>
                <a:off x="7895879" y="2666941"/>
                <a:ext cx="1124010" cy="112401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en-US"/>
              </a:p>
            </p:txBody>
          </p:sp>
          <p:pic>
            <p:nvPicPr>
              <p:cNvPr descr="What is Azure App Service? - Ibexlabs" id="1040" name="Picture 16">
                <a:extLst>
                  <a:ext uri="{FF2B5EF4-FFF2-40B4-BE49-F238E27FC236}">
                    <a16:creationId xmlns:a16="http://schemas.microsoft.com/office/drawing/2014/main" id="{F6A78955-DA1B-4074-E749-7946AE22863F}"/>
                  </a:ext>
                </a:extLst>
              </p:cNvPr>
              <p:cNvPicPr>
                <a:picLocks noChangeArrowheads="1"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0275" y="2783953"/>
                <a:ext cx="879542" cy="879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311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System Architecture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584200" y="1244600"/>
            <a:ext cx="226695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Interface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448050" y="1244600"/>
            <a:ext cx="204470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Upload Image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4200" y="2673639"/>
            <a:ext cx="226695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Save &amp; Copy of Text in Excel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48050" y="2673638"/>
            <a:ext cx="204470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Export Extracted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89650" y="1244600"/>
            <a:ext cx="228600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89650" y="2673639"/>
            <a:ext cx="2286000" cy="908339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Display Extracted Text from Image</a:t>
            </a:r>
          </a:p>
        </p:txBody>
      </p:sp>
      <p:cxnSp>
        <p:nvCxnSpPr>
          <p:cNvPr id="9" name="Straight Arrow Connector 8"/>
          <p:cNvCxnSpPr>
            <a:stCxn id="2" idx="3"/>
            <a:endCxn id="3" idx="1"/>
          </p:cNvCxnSpPr>
          <p:nvPr/>
        </p:nvCxnSpPr>
        <p:spPr>
          <a:xfrm>
            <a:off x="2851150" y="1698770"/>
            <a:ext cx="596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5492750" y="1698770"/>
            <a:ext cx="596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258050" y="2152939"/>
            <a:ext cx="0" cy="52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5" idx="3"/>
          </p:cNvCxnSpPr>
          <p:nvPr/>
        </p:nvCxnSpPr>
        <p:spPr>
          <a:xfrm flipH="1" flipV="1">
            <a:off x="5492750" y="3127808"/>
            <a:ext cx="5969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1"/>
            <a:endCxn id="4" idx="3"/>
          </p:cNvCxnSpPr>
          <p:nvPr/>
        </p:nvCxnSpPr>
        <p:spPr>
          <a:xfrm flipH="1">
            <a:off x="2851150" y="3127808"/>
            <a:ext cx="5969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77492" y="3956626"/>
            <a:ext cx="5645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figure illustrates the proposed system architecture.</a:t>
            </a:r>
          </a:p>
        </p:txBody>
      </p:sp>
    </p:spTree>
    <p:extLst>
      <p:ext uri="{BB962C8B-B14F-4D97-AF65-F5344CB8AC3E}">
        <p14:creationId xmlns:p14="http://schemas.microsoft.com/office/powerpoint/2010/main" val="408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Demo Video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CFBE0-FC9E-DC99-EBD5-9AD66DD8154C}"/>
              </a:ext>
            </a:extLst>
          </p:cNvPr>
          <p:cNvSpPr txBox="1"/>
          <p:nvPr/>
        </p:nvSpPr>
        <p:spPr>
          <a:xfrm>
            <a:off x="334617" y="110075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VIDEO-2024-05-01-09-49-25 1.mp4</a:t>
            </a:r>
            <a:endParaRPr lang="en-US" dirty="0"/>
          </a:p>
        </p:txBody>
      </p:sp>
      <p:pic>
        <p:nvPicPr>
          <p:cNvPr id="3" name="VIDEO-2024-05-01-09-49-25 1">
            <a:hlinkClick r:id="" action="ppaction://media"/>
            <a:extLst>
              <a:ext uri="{FF2B5EF4-FFF2-40B4-BE49-F238E27FC236}">
                <a16:creationId xmlns:a16="http://schemas.microsoft.com/office/drawing/2014/main" id="{E040C97F-0C64-E54C-805C-E3253422E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91860" y="775265"/>
            <a:ext cx="5403711" cy="38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39767" y="687300"/>
            <a:ext cx="8520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</a:p>
        </p:txBody>
      </p:sp>
      <p:sp>
        <p:nvSpPr>
          <p:cNvPr id="6" name="Google Shape;134;p23">
            <a:extLst>
              <a:ext uri="{FF2B5EF4-FFF2-40B4-BE49-F238E27FC236}">
                <a16:creationId xmlns:a16="http://schemas.microsoft.com/office/drawing/2014/main" id="{A3D1B1B0-9DB2-58B4-39C9-D99E28CA4121}"/>
              </a:ext>
            </a:extLst>
          </p:cNvPr>
          <p:cNvSpPr txBox="1"/>
          <p:nvPr/>
        </p:nvSpPr>
        <p:spPr>
          <a:xfrm>
            <a:off x="131949" y="1142768"/>
            <a:ext cx="4440051" cy="168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 the OCR Accuracy</a:t>
            </a:r>
            <a:endParaRPr lang="en-US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Support of Multilingual Visiting cards.</a:t>
            </a:r>
            <a:endParaRPr lang="en-US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</a:t>
            </a:r>
            <a:r>
              <a:rPr lang="en-US" dirty="0"/>
              <a:t>Application.</a:t>
            </a:r>
            <a:endParaRPr lang="en-US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CRM integration.</a:t>
            </a:r>
          </a:p>
          <a:p>
            <a:pPr marL="173736" marR="0" lvl="0" indent="-173736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Enhanced User Interface.</a:t>
            </a:r>
          </a:p>
        </p:txBody>
      </p:sp>
      <p:pic>
        <p:nvPicPr>
          <p:cNvPr id="3" name="Picture 2" descr="Abstract background with futuristic elements">
            <a:extLst>
              <a:ext uri="{FF2B5EF4-FFF2-40B4-BE49-F238E27FC236}">
                <a16:creationId xmlns:a16="http://schemas.microsoft.com/office/drawing/2014/main" id="{D68C9EE8-5DEA-C733-9116-287F58F80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1070342"/>
            <a:ext cx="4045195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242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258</Words>
  <Application>Microsoft Office PowerPoint</Application>
  <PresentationFormat>On-screen Show (16:9)</PresentationFormat>
  <Paragraphs>63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Times New Roman</vt:lpstr>
      <vt:lpstr>Arial</vt:lpstr>
      <vt:lpstr>Simple Light</vt:lpstr>
      <vt:lpstr>PowerPoint Presentation</vt:lpstr>
      <vt:lpstr>PowerPoint Presentation</vt:lpstr>
      <vt:lpstr>PowerPoint Presentation</vt:lpstr>
      <vt:lpstr>Problem Statement</vt:lpstr>
      <vt:lpstr>Proposed Solution</vt:lpstr>
      <vt:lpstr>Software Requirements</vt:lpstr>
      <vt:lpstr>System Architecture</vt:lpstr>
      <vt:lpstr>Demo Video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Pranjal Sharma</cp:lastModifiedBy>
  <cp:revision>64</cp:revision>
  <dcterms:modified xsi:type="dcterms:W3CDTF">2024-05-02T12:14:41Z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15085418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S10.2.0</vt:lpwstr>
  </property>
</Properties>
</file>